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23" r:id="rId2"/>
    <p:sldId id="302" r:id="rId3"/>
    <p:sldId id="312" r:id="rId4"/>
    <p:sldId id="306" r:id="rId5"/>
    <p:sldId id="309" r:id="rId6"/>
    <p:sldId id="310" r:id="rId7"/>
    <p:sldId id="311" r:id="rId8"/>
    <p:sldId id="325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B1FAC9D-E23D-4B6A-9C10-E8A35DDFE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4836"/>
          <a:stretch/>
        </p:blipFill>
        <p:spPr>
          <a:xfrm>
            <a:off x="10690412" y="287964"/>
            <a:ext cx="1228038" cy="994736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9A0D7784-A034-41CB-876F-F1CB1F3A808C}"/>
              </a:ext>
            </a:extLst>
          </p:cNvPr>
          <p:cNvGrpSpPr/>
          <p:nvPr userDrawn="1"/>
        </p:nvGrpSpPr>
        <p:grpSpPr>
          <a:xfrm>
            <a:off x="183686" y="5945860"/>
            <a:ext cx="1853697" cy="824159"/>
            <a:chOff x="8426160" y="287964"/>
            <a:chExt cx="2237358" cy="994736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A2A0C144-336B-404F-938E-EF394C1B31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r="35934"/>
            <a:stretch/>
          </p:blipFill>
          <p:spPr>
            <a:xfrm>
              <a:off x="8426160" y="287964"/>
              <a:ext cx="2237358" cy="994736"/>
            </a:xfrm>
            <a:prstGeom prst="rect">
              <a:avLst/>
            </a:prstGeom>
          </p:spPr>
        </p:pic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8C1C037E-EEC9-46F5-978E-6295CE2736B0}"/>
                </a:ext>
              </a:extLst>
            </p:cNvPr>
            <p:cNvSpPr/>
            <p:nvPr userDrawn="1"/>
          </p:nvSpPr>
          <p:spPr>
            <a:xfrm>
              <a:off x="9720197" y="1077238"/>
              <a:ext cx="776614" cy="20546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hyperlink" Target="https://vk.com/public196554063@tochka_rosta_officia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.me/tochkarosta_official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72" y="1616364"/>
            <a:ext cx="9867901" cy="3121891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Об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информационном сопровождении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создания и функционирования региональной сети Центров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«Точка роста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0581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Номер слайда 1"/>
          <p:cNvSpPr txBox="1">
            <a:spLocks noGrp="1"/>
          </p:cNvSpPr>
          <p:nvPr>
            <p:ph type="sldNum" sz="quarter" idx="2"/>
          </p:nvPr>
        </p:nvSpPr>
        <p:spPr>
          <a:xfrm>
            <a:off x="11898961" y="6385924"/>
            <a:ext cx="17364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90" name="Заголовок 1"/>
          <p:cNvSpPr txBox="1">
            <a:spLocks noGrp="1"/>
          </p:cNvSpPr>
          <p:nvPr>
            <p:ph type="title"/>
          </p:nvPr>
        </p:nvSpPr>
        <p:spPr>
          <a:xfrm>
            <a:off x="1014290" y="476425"/>
            <a:ext cx="10376062" cy="917577"/>
          </a:xfrm>
          <a:prstGeom prst="rect">
            <a:avLst/>
          </a:prstGeom>
        </p:spPr>
        <p:txBody>
          <a:bodyPr>
            <a:normAutofit/>
          </a:bodyPr>
          <a:lstStyle>
            <a:lvl1pPr defTabSz="844082">
              <a:lnSpc>
                <a:spcPct val="80000"/>
              </a:lnSpc>
              <a:defRPr sz="28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844083" hangingPunct="0">
              <a:spcBef>
                <a:spcPct val="0"/>
              </a:spcBef>
              <a:defRPr/>
            </a:pPr>
            <a:r>
              <a:rPr sz="3100" kern="1200" dirty="0">
                <a:solidFill>
                  <a:srgbClr val="375075"/>
                </a:solidFill>
                <a:latin typeface="+mn-lt"/>
                <a:ea typeface="+mn-ea"/>
                <a:cs typeface="+mn-cs"/>
                <a:sym typeface="Calibri"/>
              </a:rPr>
              <a:t>ОСНОВНЫЕ ЦЕЛИ ИНФОРМАЦИОННОГО СОПРОВОЖДЕНИЯ </a:t>
            </a:r>
            <a:r>
              <a:rPr lang="ru-RU" sz="3100" kern="1200" dirty="0">
                <a:solidFill>
                  <a:srgbClr val="375075"/>
                </a:solidFill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lang="ru-RU" sz="3100" kern="1200" dirty="0" smtClean="0">
                <a:solidFill>
                  <a:srgbClr val="375075"/>
                </a:solidFill>
                <a:latin typeface="+mn-lt"/>
                <a:ea typeface="+mn-ea"/>
                <a:cs typeface="+mn-cs"/>
                <a:sym typeface="Calibri"/>
              </a:rPr>
              <a:t>«Точка роста»)</a:t>
            </a:r>
            <a:r>
              <a:rPr sz="3100" kern="1200" dirty="0" smtClean="0">
                <a:solidFill>
                  <a:srgbClr val="375075"/>
                </a:solidFill>
                <a:latin typeface="+mn-lt"/>
                <a:ea typeface="+mn-ea"/>
                <a:cs typeface="+mn-cs"/>
                <a:sym typeface="Calibri"/>
              </a:rPr>
              <a:t>:</a:t>
            </a:r>
            <a:endParaRPr sz="3100" kern="1200" dirty="0">
              <a:solidFill>
                <a:srgbClr val="375075"/>
              </a:solidFill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1" name="TextBox 2"/>
          <p:cNvSpPr txBox="1"/>
          <p:nvPr/>
        </p:nvSpPr>
        <p:spPr>
          <a:xfrm>
            <a:off x="1731392" y="1944491"/>
            <a:ext cx="9243123" cy="3853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81000"/>
              </a:lnSpc>
              <a:spcBef>
                <a:spcPts val="1000"/>
              </a:spcBef>
              <a:buClr>
                <a:srgbClr val="404040"/>
              </a:buClr>
              <a:buSzPts val="2400"/>
              <a:defRPr sz="2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И</a:t>
            </a:r>
            <a:r>
              <a:rPr sz="2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нформирование</a:t>
            </a:r>
            <a:r>
              <a:rPr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об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образовательных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программах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b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</a:b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и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мероприятиях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Центров «Точка роста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»</a:t>
            </a:r>
          </a:p>
          <a:p>
            <a:pPr>
              <a:lnSpc>
                <a:spcPct val="81000"/>
              </a:lnSpc>
              <a:spcBef>
                <a:spcPts val="1000"/>
              </a:spcBef>
              <a:buClr>
                <a:srgbClr val="404040"/>
              </a:buClr>
              <a:buSzPts val="2400"/>
              <a:defRPr sz="2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Arial Narrow"/>
              <a:cs typeface="Arial" panose="020B0604020202020204" pitchFamily="34" charset="0"/>
              <a:sym typeface="Arial"/>
            </a:endParaRPr>
          </a:p>
          <a:p>
            <a:pPr>
              <a:lnSpc>
                <a:spcPct val="81000"/>
              </a:lnSpc>
              <a:spcBef>
                <a:spcPts val="1000"/>
              </a:spcBef>
              <a:buClr>
                <a:srgbClr val="404040"/>
              </a:buClr>
              <a:buSzPts val="2400"/>
              <a:defRPr sz="2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П</a:t>
            </a:r>
            <a:r>
              <a:rPr sz="2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резентация</a:t>
            </a:r>
            <a:r>
              <a:rPr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результатов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,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достижений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b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</a:b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обучающихся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Arial Narrow"/>
              <a:cs typeface="Arial" panose="020B0604020202020204" pitchFamily="34" charset="0"/>
              <a:sym typeface="Arial"/>
            </a:endParaRPr>
          </a:p>
          <a:p>
            <a:pPr>
              <a:lnSpc>
                <a:spcPct val="81000"/>
              </a:lnSpc>
              <a:spcBef>
                <a:spcPts val="1000"/>
              </a:spcBef>
              <a:buClr>
                <a:srgbClr val="404040"/>
              </a:buClr>
              <a:buSzPts val="2400"/>
              <a:defRPr sz="2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Arial Narrow"/>
              <a:cs typeface="Arial" panose="020B0604020202020204" pitchFamily="34" charset="0"/>
              <a:sym typeface="Arial"/>
            </a:endParaRPr>
          </a:p>
          <a:p>
            <a:pPr>
              <a:lnSpc>
                <a:spcPct val="81000"/>
              </a:lnSpc>
              <a:spcBef>
                <a:spcPts val="1000"/>
              </a:spcBef>
              <a:buClr>
                <a:srgbClr val="404040"/>
              </a:buClr>
              <a:buSzPts val="2400"/>
              <a:defRPr sz="2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А</a:t>
            </a:r>
            <a:r>
              <a:rPr sz="2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нонсирование</a:t>
            </a:r>
            <a:r>
              <a:rPr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событий</a:t>
            </a:r>
            <a:endParaRPr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Arial Narrow"/>
              <a:cs typeface="Arial" panose="020B0604020202020204" pitchFamily="34" charset="0"/>
              <a:sym typeface="Arial"/>
            </a:endParaRPr>
          </a:p>
          <a:p>
            <a:pPr>
              <a:lnSpc>
                <a:spcPct val="81000"/>
              </a:lnSpc>
              <a:spcBef>
                <a:spcPts val="1000"/>
              </a:spcBef>
              <a:buClr>
                <a:srgbClr val="404040"/>
              </a:buClr>
              <a:buSzPts val="2400"/>
              <a:defRPr sz="2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Arial Narrow"/>
              <a:cs typeface="Arial" panose="020B0604020202020204" pitchFamily="34" charset="0"/>
              <a:sym typeface="Arial"/>
            </a:endParaRPr>
          </a:p>
          <a:p>
            <a:pPr>
              <a:lnSpc>
                <a:spcPct val="81000"/>
              </a:lnSpc>
              <a:spcBef>
                <a:spcPts val="1000"/>
              </a:spcBef>
              <a:buClr>
                <a:srgbClr val="404040"/>
              </a:buClr>
              <a:buSzPts val="2400"/>
              <a:defRPr sz="2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Ф</a:t>
            </a:r>
            <a:r>
              <a:rPr sz="2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ормирование</a:t>
            </a:r>
            <a:r>
              <a:rPr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собственного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образа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и </a:t>
            </a:r>
            <a:r>
              <a:rPr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бренда</a:t>
            </a:r>
            <a:r>
              <a:rPr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Narrow"/>
                <a:cs typeface="Arial" panose="020B0604020202020204" pitchFamily="34" charset="0"/>
                <a:sym typeface="Arial"/>
              </a:rPr>
              <a:t>Центров «Точка роста»</a:t>
            </a:r>
            <a:endParaRPr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Arial Narrow"/>
              <a:cs typeface="Arial" panose="020B0604020202020204" pitchFamily="34" charset="0"/>
              <a:sym typeface="Arial"/>
            </a:endParaRPr>
          </a:p>
        </p:txBody>
      </p:sp>
      <p:sp>
        <p:nvSpPr>
          <p:cNvPr id="92" name="Заголовок 1"/>
          <p:cNvSpPr txBox="1"/>
          <p:nvPr/>
        </p:nvSpPr>
        <p:spPr>
          <a:xfrm>
            <a:off x="810418" y="2029826"/>
            <a:ext cx="407745" cy="548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32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</a:t>
            </a:r>
          </a:p>
        </p:txBody>
      </p:sp>
      <p:sp>
        <p:nvSpPr>
          <p:cNvPr id="93" name="Прямая соединительная линия 5"/>
          <p:cNvSpPr/>
          <p:nvPr/>
        </p:nvSpPr>
        <p:spPr>
          <a:xfrm flipV="1">
            <a:off x="1373743" y="2018807"/>
            <a:ext cx="1" cy="570083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Заголовок 1"/>
          <p:cNvSpPr txBox="1"/>
          <p:nvPr/>
        </p:nvSpPr>
        <p:spPr>
          <a:xfrm>
            <a:off x="810418" y="3128359"/>
            <a:ext cx="407745" cy="548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32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</a:t>
            </a:r>
          </a:p>
        </p:txBody>
      </p:sp>
      <p:sp>
        <p:nvSpPr>
          <p:cNvPr id="95" name="Прямая соединительная линия 8"/>
          <p:cNvSpPr/>
          <p:nvPr/>
        </p:nvSpPr>
        <p:spPr>
          <a:xfrm flipV="1">
            <a:off x="1373743" y="3117339"/>
            <a:ext cx="1" cy="570083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Заголовок 1"/>
          <p:cNvSpPr txBox="1"/>
          <p:nvPr/>
        </p:nvSpPr>
        <p:spPr>
          <a:xfrm>
            <a:off x="810418" y="4126527"/>
            <a:ext cx="407745" cy="548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32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</a:t>
            </a:r>
          </a:p>
        </p:txBody>
      </p:sp>
      <p:sp>
        <p:nvSpPr>
          <p:cNvPr id="97" name="Прямая соединительная линия 10"/>
          <p:cNvSpPr/>
          <p:nvPr/>
        </p:nvSpPr>
        <p:spPr>
          <a:xfrm flipV="1">
            <a:off x="1373743" y="4115508"/>
            <a:ext cx="1" cy="570083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Заголовок 1"/>
          <p:cNvSpPr txBox="1"/>
          <p:nvPr/>
        </p:nvSpPr>
        <p:spPr>
          <a:xfrm>
            <a:off x="810418" y="5135716"/>
            <a:ext cx="407745" cy="548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32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4</a:t>
            </a:r>
          </a:p>
        </p:txBody>
      </p:sp>
      <p:sp>
        <p:nvSpPr>
          <p:cNvPr id="99" name="Прямая соединительная линия 12"/>
          <p:cNvSpPr/>
          <p:nvPr/>
        </p:nvSpPr>
        <p:spPr>
          <a:xfrm flipV="1">
            <a:off x="1373743" y="5113677"/>
            <a:ext cx="1" cy="570083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16035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Номер слайда 1"/>
          <p:cNvSpPr txBox="1">
            <a:spLocks noGrp="1"/>
          </p:cNvSpPr>
          <p:nvPr>
            <p:ph type="sldNum" sz="quarter" idx="2"/>
          </p:nvPr>
        </p:nvSpPr>
        <p:spPr>
          <a:xfrm>
            <a:off x="11829458" y="6385924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36" name="Заголовок 1"/>
          <p:cNvSpPr txBox="1">
            <a:spLocks noGrp="1"/>
          </p:cNvSpPr>
          <p:nvPr>
            <p:ph type="title"/>
          </p:nvPr>
        </p:nvSpPr>
        <p:spPr>
          <a:xfrm>
            <a:off x="987713" y="426460"/>
            <a:ext cx="10515600" cy="6381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844083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sz="3100" kern="1200" dirty="0">
                <a:solidFill>
                  <a:srgbClr val="375075"/>
                </a:solidFill>
                <a:latin typeface="+mn-lt"/>
                <a:ea typeface="+mn-ea"/>
                <a:cs typeface="+mn-cs"/>
              </a:rPr>
              <a:t>ТЕМЫ, КОТОРЫЕ НЕОБХОДИМО ОСВЕЩАТЬ</a:t>
            </a:r>
          </a:p>
        </p:txBody>
      </p:sp>
      <p:sp>
        <p:nvSpPr>
          <p:cNvPr id="237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2415824" y="1316037"/>
            <a:ext cx="9776174" cy="227012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64BDE1"/>
              </a:buClr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готовность</a:t>
            </a:r>
            <a:r>
              <a:rPr dirty="0"/>
              <a:t> </a:t>
            </a:r>
            <a:r>
              <a:rPr dirty="0" err="1"/>
              <a:t>инфраструктуры</a:t>
            </a:r>
            <a:r>
              <a:rPr dirty="0"/>
              <a:t> к </a:t>
            </a:r>
            <a:r>
              <a:rPr dirty="0" err="1"/>
              <a:t>началу</a:t>
            </a:r>
            <a:r>
              <a:rPr dirty="0"/>
              <a:t> </a:t>
            </a:r>
            <a:r>
              <a:rPr dirty="0" err="1"/>
              <a:t>учебного</a:t>
            </a:r>
            <a:r>
              <a:rPr dirty="0"/>
              <a:t> </a:t>
            </a:r>
            <a:r>
              <a:rPr dirty="0" err="1"/>
              <a:t>года</a:t>
            </a:r>
            <a:r>
              <a:rPr dirty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64BDE1"/>
              </a:buClr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повышение</a:t>
            </a:r>
            <a:r>
              <a:rPr dirty="0"/>
              <a:t> </a:t>
            </a:r>
            <a:r>
              <a:rPr dirty="0" err="1"/>
              <a:t>квалификации</a:t>
            </a:r>
            <a:r>
              <a:rPr dirty="0"/>
              <a:t> </a:t>
            </a:r>
            <a:r>
              <a:rPr dirty="0" err="1"/>
              <a:t>педагогов</a:t>
            </a:r>
            <a:r>
              <a:rPr dirty="0"/>
              <a:t>, </a:t>
            </a:r>
            <a:r>
              <a:rPr dirty="0" err="1"/>
              <a:t>освоение</a:t>
            </a:r>
            <a:r>
              <a:rPr dirty="0"/>
              <a:t> </a:t>
            </a:r>
            <a:r>
              <a:rPr dirty="0" err="1"/>
              <a:t>новых</a:t>
            </a:r>
            <a:r>
              <a:rPr dirty="0"/>
              <a:t> </a:t>
            </a:r>
            <a:r>
              <a:rPr dirty="0" err="1"/>
              <a:t>технологий</a:t>
            </a:r>
            <a:r>
              <a:rPr dirty="0"/>
              <a:t> и  </a:t>
            </a:r>
            <a:r>
              <a:rPr dirty="0" err="1"/>
              <a:t>новых</a:t>
            </a:r>
            <a:r>
              <a:rPr dirty="0"/>
              <a:t> </a:t>
            </a:r>
            <a:r>
              <a:rPr dirty="0" err="1"/>
              <a:t>методов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64BDE1"/>
              </a:buClr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торжественное</a:t>
            </a:r>
            <a:r>
              <a:rPr dirty="0"/>
              <a:t> </a:t>
            </a:r>
            <a:r>
              <a:rPr dirty="0" err="1"/>
              <a:t>открытие</a:t>
            </a:r>
            <a:r>
              <a:rPr dirty="0"/>
              <a:t>, </a:t>
            </a:r>
            <a:r>
              <a:rPr dirty="0" err="1"/>
              <a:t>Дни</a:t>
            </a:r>
            <a:r>
              <a:rPr dirty="0"/>
              <a:t> </a:t>
            </a:r>
            <a:r>
              <a:rPr dirty="0" err="1"/>
              <a:t>открытых</a:t>
            </a:r>
            <a:r>
              <a:rPr dirty="0"/>
              <a:t> </a:t>
            </a:r>
            <a:r>
              <a:rPr dirty="0" err="1"/>
              <a:t>дверей</a:t>
            </a:r>
            <a:r>
              <a:rPr dirty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64BDE1"/>
              </a:buClr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информационная</a:t>
            </a:r>
            <a:r>
              <a:rPr dirty="0"/>
              <a:t> </a:t>
            </a:r>
            <a:r>
              <a:rPr dirty="0" err="1"/>
              <a:t>компания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информированию</a:t>
            </a:r>
            <a:r>
              <a:rPr dirty="0"/>
              <a:t> </a:t>
            </a:r>
            <a:r>
              <a:rPr dirty="0" err="1"/>
              <a:t>родительской</a:t>
            </a:r>
            <a:r>
              <a:rPr dirty="0"/>
              <a:t> </a:t>
            </a:r>
            <a:r>
              <a:rPr dirty="0" err="1" smtClean="0"/>
              <a:t>общественности</a:t>
            </a:r>
            <a:r>
              <a:rPr lang="ru-RU" dirty="0" smtClean="0"/>
              <a:t>;</a:t>
            </a:r>
            <a:endParaRPr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64BDE1"/>
              </a:buClr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старт</a:t>
            </a:r>
            <a:r>
              <a:rPr dirty="0"/>
              <a:t> </a:t>
            </a:r>
            <a:r>
              <a:rPr dirty="0" err="1"/>
              <a:t>набора</a:t>
            </a:r>
            <a:r>
              <a:rPr dirty="0"/>
              <a:t> </a:t>
            </a:r>
            <a:r>
              <a:rPr dirty="0" err="1"/>
              <a:t>учебных</a:t>
            </a:r>
            <a:r>
              <a:rPr dirty="0"/>
              <a:t> </a:t>
            </a:r>
            <a:r>
              <a:rPr dirty="0" err="1"/>
              <a:t>групп</a:t>
            </a:r>
            <a:r>
              <a:rPr dirty="0"/>
              <a:t>; </a:t>
            </a:r>
            <a:endParaRPr lang="ru-RU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64BDE1"/>
              </a:buClr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достижения обучающихся/участие и победы в </a:t>
            </a:r>
            <a:r>
              <a:rPr lang="ru-RU" dirty="0" smtClean="0"/>
              <a:t>конкурсах</a:t>
            </a:r>
            <a:r>
              <a:rPr lang="ru-RU" dirty="0"/>
              <a:t>;</a:t>
            </a:r>
            <a:endParaRPr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64BDE1"/>
              </a:buClr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анонсы</a:t>
            </a:r>
            <a:r>
              <a:rPr dirty="0"/>
              <a:t> </a:t>
            </a:r>
            <a:r>
              <a:rPr dirty="0" err="1"/>
              <a:t>мероприятий</a:t>
            </a:r>
            <a:r>
              <a:rPr dirty="0"/>
              <a:t>/</a:t>
            </a:r>
            <a:r>
              <a:rPr dirty="0" err="1"/>
              <a:t>итоги</a:t>
            </a:r>
            <a:r>
              <a:rPr dirty="0"/>
              <a:t> </a:t>
            </a:r>
            <a:r>
              <a:rPr dirty="0" err="1"/>
              <a:t>мероприятий</a:t>
            </a:r>
            <a:r>
              <a:rPr dirty="0"/>
              <a:t>;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64BDE1"/>
              </a:buClr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визит</a:t>
            </a:r>
            <a:r>
              <a:rPr dirty="0"/>
              <a:t> </a:t>
            </a:r>
            <a:r>
              <a:rPr dirty="0" err="1"/>
              <a:t>приглашенных</a:t>
            </a:r>
            <a:r>
              <a:rPr dirty="0"/>
              <a:t> </a:t>
            </a:r>
            <a:r>
              <a:rPr dirty="0" err="1"/>
              <a:t>спикеров</a:t>
            </a:r>
            <a:r>
              <a:rPr dirty="0"/>
              <a:t>/</a:t>
            </a:r>
            <a:r>
              <a:rPr dirty="0" err="1"/>
              <a:t>почетных</a:t>
            </a:r>
            <a:r>
              <a:rPr dirty="0"/>
              <a:t> </a:t>
            </a:r>
            <a:r>
              <a:rPr dirty="0" err="1" smtClean="0"/>
              <a:t>гостей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238" name="Текст 2"/>
          <p:cNvSpPr txBox="1"/>
          <p:nvPr/>
        </p:nvSpPr>
        <p:spPr>
          <a:xfrm>
            <a:off x="2461543" y="3752851"/>
            <a:ext cx="9367234" cy="2319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110000"/>
              </a:lnSpc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проекты</a:t>
            </a:r>
            <a:r>
              <a:rPr dirty="0"/>
              <a:t> </a:t>
            </a:r>
            <a:r>
              <a:rPr dirty="0" err="1"/>
              <a:t>обучающихся</a:t>
            </a:r>
            <a:r>
              <a:rPr dirty="0"/>
              <a:t>; </a:t>
            </a:r>
            <a:endParaRPr sz="2800" dirty="0"/>
          </a:p>
          <a:p>
            <a:pPr marL="228600" indent="-228600">
              <a:lnSpc>
                <a:spcPct val="110000"/>
              </a:lnSpc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информация</a:t>
            </a:r>
            <a:r>
              <a:rPr dirty="0"/>
              <a:t> о </a:t>
            </a:r>
            <a:r>
              <a:rPr dirty="0" err="1"/>
              <a:t>наставниках</a:t>
            </a:r>
            <a:r>
              <a:rPr dirty="0"/>
              <a:t>; </a:t>
            </a:r>
            <a:endParaRPr sz="2800" dirty="0"/>
          </a:p>
          <a:p>
            <a:pPr marL="228600" indent="-228600">
              <a:lnSpc>
                <a:spcPct val="110000"/>
              </a:lnSpc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содержание</a:t>
            </a:r>
            <a:r>
              <a:rPr dirty="0"/>
              <a:t> </a:t>
            </a:r>
            <a:r>
              <a:rPr dirty="0" err="1"/>
              <a:t>образовательных</a:t>
            </a:r>
            <a:r>
              <a:rPr dirty="0"/>
              <a:t> </a:t>
            </a:r>
            <a:r>
              <a:rPr dirty="0" err="1"/>
              <a:t>программ</a:t>
            </a:r>
            <a:r>
              <a:rPr dirty="0"/>
              <a:t>; </a:t>
            </a:r>
            <a:endParaRPr sz="2800" dirty="0"/>
          </a:p>
          <a:p>
            <a:pPr marL="228600" indent="-228600">
              <a:lnSpc>
                <a:spcPct val="110000"/>
              </a:lnSpc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организационные</a:t>
            </a:r>
            <a:r>
              <a:rPr dirty="0"/>
              <a:t> </a:t>
            </a:r>
            <a:r>
              <a:rPr dirty="0" err="1"/>
              <a:t>моменты</a:t>
            </a:r>
            <a:r>
              <a:rPr dirty="0"/>
              <a:t> и </a:t>
            </a:r>
            <a:r>
              <a:rPr dirty="0" err="1"/>
              <a:t>режимные</a:t>
            </a:r>
            <a:r>
              <a:rPr dirty="0"/>
              <a:t> </a:t>
            </a:r>
            <a:r>
              <a:rPr dirty="0" err="1"/>
              <a:t>изменения</a:t>
            </a:r>
            <a:r>
              <a:rPr dirty="0"/>
              <a:t>;</a:t>
            </a:r>
            <a:endParaRPr sz="2800" dirty="0"/>
          </a:p>
          <a:p>
            <a:pPr marL="228600" indent="-228600">
              <a:lnSpc>
                <a:spcPct val="110000"/>
              </a:lnSpc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релевантные</a:t>
            </a:r>
            <a:r>
              <a:rPr dirty="0"/>
              <a:t> </a:t>
            </a:r>
            <a:r>
              <a:rPr dirty="0" err="1"/>
              <a:t>новости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внешних</a:t>
            </a:r>
            <a:r>
              <a:rPr dirty="0"/>
              <a:t> </a:t>
            </a:r>
            <a:r>
              <a:rPr dirty="0" err="1"/>
              <a:t>источников</a:t>
            </a:r>
            <a:r>
              <a:rPr dirty="0"/>
              <a:t>; </a:t>
            </a:r>
            <a:endParaRPr sz="2800" dirty="0"/>
          </a:p>
          <a:p>
            <a:pPr marL="228600" indent="-228600">
              <a:lnSpc>
                <a:spcPct val="110000"/>
              </a:lnSpc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пользовательский</a:t>
            </a:r>
            <a:r>
              <a:rPr dirty="0"/>
              <a:t> </a:t>
            </a:r>
            <a:r>
              <a:rPr dirty="0" err="1"/>
              <a:t>контент</a:t>
            </a:r>
            <a:r>
              <a:rPr dirty="0"/>
              <a:t>; </a:t>
            </a:r>
            <a:endParaRPr sz="2800" dirty="0"/>
          </a:p>
          <a:p>
            <a:pPr marL="228600" indent="-228600">
              <a:lnSpc>
                <a:spcPct val="110000"/>
              </a:lnSpc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фотографии</a:t>
            </a:r>
            <a:r>
              <a:rPr dirty="0"/>
              <a:t> и </a:t>
            </a:r>
            <a:r>
              <a:rPr dirty="0" err="1"/>
              <a:t>видео</a:t>
            </a:r>
            <a:r>
              <a:rPr dirty="0"/>
              <a:t> </a:t>
            </a:r>
            <a:r>
              <a:rPr dirty="0" err="1"/>
              <a:t>обучающихся</a:t>
            </a:r>
            <a:r>
              <a:rPr dirty="0"/>
              <a:t>, </a:t>
            </a:r>
            <a:r>
              <a:rPr dirty="0" err="1"/>
              <a:t>отзывы</a:t>
            </a:r>
            <a:r>
              <a:rPr dirty="0"/>
              <a:t> </a:t>
            </a:r>
            <a:r>
              <a:rPr dirty="0" err="1"/>
              <a:t>обучающихся</a:t>
            </a:r>
            <a:r>
              <a:rPr dirty="0"/>
              <a:t> и </a:t>
            </a:r>
            <a:r>
              <a:rPr dirty="0" err="1"/>
              <a:t>родителей</a:t>
            </a:r>
            <a:r>
              <a:rPr dirty="0"/>
              <a:t>, </a:t>
            </a:r>
            <a:endParaRPr sz="2800" dirty="0"/>
          </a:p>
          <a:p>
            <a:pPr marL="228600" indent="-228600">
              <a:lnSpc>
                <a:spcPct val="110000"/>
              </a:lnSpc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другой</a:t>
            </a:r>
            <a:r>
              <a:rPr dirty="0"/>
              <a:t> </a:t>
            </a:r>
            <a:r>
              <a:rPr dirty="0" err="1"/>
              <a:t>развлекательный</a:t>
            </a:r>
            <a:r>
              <a:rPr dirty="0"/>
              <a:t> </a:t>
            </a:r>
            <a:r>
              <a:rPr dirty="0" err="1"/>
              <a:t>контент</a:t>
            </a:r>
            <a:r>
              <a:rPr dirty="0"/>
              <a:t>, </a:t>
            </a:r>
            <a:r>
              <a:rPr dirty="0" err="1"/>
              <a:t>созданный</a:t>
            </a:r>
            <a:r>
              <a:rPr dirty="0"/>
              <a:t> </a:t>
            </a:r>
            <a:r>
              <a:rPr dirty="0" err="1"/>
              <a:t>обучающимися</a:t>
            </a:r>
            <a:r>
              <a:rPr dirty="0"/>
              <a:t> и </a:t>
            </a:r>
            <a:r>
              <a:rPr dirty="0" err="1"/>
              <a:t>имеющий</a:t>
            </a:r>
            <a:r>
              <a:rPr dirty="0"/>
              <a:t> </a:t>
            </a:r>
            <a:r>
              <a:rPr dirty="0" err="1"/>
              <a:t>отношение</a:t>
            </a:r>
            <a:r>
              <a:rPr dirty="0"/>
              <a:t> к </a:t>
            </a:r>
            <a:r>
              <a:rPr dirty="0" err="1"/>
              <a:t>деятельности</a:t>
            </a:r>
            <a:r>
              <a:rPr dirty="0"/>
              <a:t> </a:t>
            </a:r>
            <a:r>
              <a:rPr dirty="0" err="1"/>
              <a:t>организации</a:t>
            </a:r>
            <a:endParaRPr dirty="0"/>
          </a:p>
        </p:txBody>
      </p:sp>
      <p:sp>
        <p:nvSpPr>
          <p:cNvPr id="239" name="Прямоугольник 4"/>
          <p:cNvSpPr txBox="1"/>
          <p:nvPr/>
        </p:nvSpPr>
        <p:spPr>
          <a:xfrm>
            <a:off x="544483" y="2200657"/>
            <a:ext cx="1309091" cy="617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Основной </a:t>
            </a:r>
            <a:br/>
            <a:r>
              <a:t>перечень</a:t>
            </a:r>
          </a:p>
        </p:txBody>
      </p:sp>
      <p:sp>
        <p:nvSpPr>
          <p:cNvPr id="242" name="Прямоугольник 10"/>
          <p:cNvSpPr txBox="1"/>
          <p:nvPr/>
        </p:nvSpPr>
        <p:spPr>
          <a:xfrm>
            <a:off x="544485" y="4342110"/>
            <a:ext cx="1403693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Дополни-тельный перечень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78594" y="1231323"/>
            <a:ext cx="23088" cy="227849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92501" y="3850458"/>
            <a:ext cx="23088" cy="227849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95289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Номер слайда 1"/>
          <p:cNvSpPr txBox="1">
            <a:spLocks noGrp="1"/>
          </p:cNvSpPr>
          <p:nvPr>
            <p:ph type="sldNum" sz="quarter" idx="2"/>
          </p:nvPr>
        </p:nvSpPr>
        <p:spPr>
          <a:xfrm>
            <a:off x="11829458" y="6385924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63" name="Заголовок 1"/>
          <p:cNvSpPr txBox="1">
            <a:spLocks noGrp="1"/>
          </p:cNvSpPr>
          <p:nvPr>
            <p:ph type="title"/>
          </p:nvPr>
        </p:nvSpPr>
        <p:spPr>
          <a:xfrm>
            <a:off x="997789" y="477362"/>
            <a:ext cx="9603417" cy="8130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844083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sz="3100" kern="1200" dirty="0">
                <a:solidFill>
                  <a:srgbClr val="375075"/>
                </a:solidFill>
                <a:latin typeface="+mn-lt"/>
                <a:ea typeface="+mn-ea"/>
                <a:cs typeface="+mn-cs"/>
              </a:rPr>
              <a:t>РЕКОМЕНДУЕМЫЕ СОЦИАЛЬНЫЕ СЕТИ</a:t>
            </a:r>
          </a:p>
        </p:txBody>
      </p:sp>
      <p:pic>
        <p:nvPicPr>
          <p:cNvPr id="164" name="Рисунок 6" descr="Рисунок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64491" y="3956608"/>
            <a:ext cx="1433089" cy="14330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Рисунок 9" descr="Рисунок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66409" y="3956610"/>
            <a:ext cx="1433089" cy="1433089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Заголовок 1"/>
          <p:cNvSpPr txBox="1"/>
          <p:nvPr/>
        </p:nvSpPr>
        <p:spPr>
          <a:xfrm>
            <a:off x="726275" y="1463585"/>
            <a:ext cx="11465725" cy="2039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lnSpc>
                <a:spcPct val="110000"/>
              </a:lnSpc>
              <a:defRPr sz="2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Рекомендуется</a:t>
            </a:r>
            <a:r>
              <a:rPr dirty="0"/>
              <a:t> </a:t>
            </a:r>
            <a:r>
              <a:rPr dirty="0" err="1"/>
              <a:t>осуществлять</a:t>
            </a:r>
            <a:r>
              <a:rPr dirty="0"/>
              <a:t> </a:t>
            </a:r>
            <a:r>
              <a:rPr dirty="0" err="1"/>
              <a:t>информационное</a:t>
            </a:r>
            <a:r>
              <a:rPr dirty="0"/>
              <a:t> </a:t>
            </a:r>
            <a:r>
              <a:rPr dirty="0" err="1"/>
              <a:t>сопровождение</a:t>
            </a:r>
            <a:r>
              <a:rPr dirty="0"/>
              <a:t> </a:t>
            </a:r>
            <a:r>
              <a:rPr dirty="0" err="1"/>
              <a:t>деятельности</a:t>
            </a:r>
            <a:r>
              <a:rPr dirty="0"/>
              <a:t> </a:t>
            </a:r>
            <a:r>
              <a:rPr lang="ru-RU" kern="1200" dirty="0" smtClean="0">
                <a:sym typeface="Calibri"/>
              </a:rPr>
              <a:t>«Точек </a:t>
            </a:r>
            <a:r>
              <a:rPr lang="ru-RU" kern="1200" dirty="0">
                <a:sym typeface="Calibri"/>
              </a:rPr>
              <a:t>роста</a:t>
            </a:r>
            <a:r>
              <a:rPr lang="ru-RU" kern="1200" dirty="0" smtClean="0">
                <a:sym typeface="Calibri"/>
              </a:rPr>
              <a:t>»</a:t>
            </a:r>
            <a:r>
              <a:rPr dirty="0" smtClean="0"/>
              <a:t>, </a:t>
            </a:r>
            <a:r>
              <a:rPr dirty="0" err="1"/>
              <a:t>используя</a:t>
            </a:r>
            <a:r>
              <a:rPr dirty="0"/>
              <a:t> </a:t>
            </a:r>
            <a:r>
              <a:rPr dirty="0" err="1"/>
              <a:t>наиболее</a:t>
            </a:r>
            <a:r>
              <a:rPr dirty="0"/>
              <a:t> </a:t>
            </a:r>
            <a:r>
              <a:rPr dirty="0" err="1"/>
              <a:t>популярные</a:t>
            </a:r>
            <a:r>
              <a:rPr dirty="0"/>
              <a:t> </a:t>
            </a:r>
            <a:r>
              <a:rPr dirty="0" err="1"/>
              <a:t>среди</a:t>
            </a:r>
            <a:r>
              <a:rPr dirty="0"/>
              <a:t> </a:t>
            </a:r>
            <a:r>
              <a:rPr dirty="0" err="1"/>
              <a:t>обучающихся</a:t>
            </a:r>
            <a:r>
              <a:rPr dirty="0"/>
              <a:t>, </a:t>
            </a:r>
            <a:r>
              <a:rPr dirty="0" err="1"/>
              <a:t>родительской</a:t>
            </a:r>
            <a:r>
              <a:rPr dirty="0"/>
              <a:t> и </a:t>
            </a:r>
            <a:r>
              <a:rPr dirty="0" err="1"/>
              <a:t>педагогической</a:t>
            </a:r>
            <a:r>
              <a:rPr dirty="0"/>
              <a:t> </a:t>
            </a:r>
            <a:r>
              <a:rPr dirty="0" err="1"/>
              <a:t>общественности</a:t>
            </a:r>
            <a:r>
              <a:rPr dirty="0"/>
              <a:t> </a:t>
            </a:r>
            <a:r>
              <a:rPr dirty="0" err="1"/>
              <a:t>социальные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 </a:t>
            </a:r>
            <a:r>
              <a:rPr dirty="0" err="1"/>
              <a:t>Вконтакте</a:t>
            </a:r>
            <a:r>
              <a:rPr dirty="0"/>
              <a:t>, </a:t>
            </a:r>
            <a:r>
              <a:rPr dirty="0" err="1"/>
              <a:t>Инстаграмм</a:t>
            </a:r>
            <a:r>
              <a:rPr dirty="0"/>
              <a:t>, </a:t>
            </a:r>
            <a:r>
              <a:rPr dirty="0" err="1"/>
              <a:t>Фейсбук</a:t>
            </a:r>
            <a:endParaRPr dirty="0"/>
          </a:p>
        </p:txBody>
      </p:sp>
      <p:pic>
        <p:nvPicPr>
          <p:cNvPr id="167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55263" y="3649352"/>
            <a:ext cx="2036239" cy="20362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7524301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Номер слайда 1"/>
          <p:cNvSpPr txBox="1">
            <a:spLocks noGrp="1"/>
          </p:cNvSpPr>
          <p:nvPr>
            <p:ph type="sldNum" sz="quarter" idx="2"/>
          </p:nvPr>
        </p:nvSpPr>
        <p:spPr>
          <a:xfrm>
            <a:off x="11829458" y="6385924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96" name="TextBox 7"/>
          <p:cNvSpPr txBox="1"/>
          <p:nvPr/>
        </p:nvSpPr>
        <p:spPr>
          <a:xfrm>
            <a:off x="11912101" y="6322366"/>
            <a:ext cx="132578" cy="438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r>
              <a:t>17</a:t>
            </a:r>
          </a:p>
        </p:txBody>
      </p:sp>
      <p:sp>
        <p:nvSpPr>
          <p:cNvPr id="197" name="Заголовок 1"/>
          <p:cNvSpPr txBox="1">
            <a:spLocks noGrp="1"/>
          </p:cNvSpPr>
          <p:nvPr>
            <p:ph type="title"/>
          </p:nvPr>
        </p:nvSpPr>
        <p:spPr>
          <a:xfrm>
            <a:off x="1118919" y="500639"/>
            <a:ext cx="7751948" cy="5232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844083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sz="3100" kern="1200" dirty="0">
                <a:solidFill>
                  <a:srgbClr val="375075"/>
                </a:solidFill>
                <a:latin typeface="+mn-lt"/>
                <a:ea typeface="+mn-ea"/>
                <a:cs typeface="+mn-cs"/>
              </a:rPr>
              <a:t>ФОРМАТЫ РАЗМЕЩЕНИЯ КОНТЕНТА:</a:t>
            </a:r>
          </a:p>
        </p:txBody>
      </p:sp>
      <p:sp>
        <p:nvSpPr>
          <p:cNvPr id="198" name="Прямоугольник 1"/>
          <p:cNvSpPr txBox="1"/>
          <p:nvPr/>
        </p:nvSpPr>
        <p:spPr>
          <a:xfrm>
            <a:off x="829039" y="2717057"/>
            <a:ext cx="2840671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фотоподборки</a:t>
            </a:r>
          </a:p>
        </p:txBody>
      </p:sp>
      <p:sp>
        <p:nvSpPr>
          <p:cNvPr id="199" name="Прямоугольник 2"/>
          <p:cNvSpPr txBox="1"/>
          <p:nvPr/>
        </p:nvSpPr>
        <p:spPr>
          <a:xfrm>
            <a:off x="4544922" y="2717057"/>
            <a:ext cx="2840673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инфографики</a:t>
            </a:r>
          </a:p>
        </p:txBody>
      </p:sp>
      <p:sp>
        <p:nvSpPr>
          <p:cNvPr id="200" name="Прямоугольник 3"/>
          <p:cNvSpPr txBox="1"/>
          <p:nvPr/>
        </p:nvSpPr>
        <p:spPr>
          <a:xfrm>
            <a:off x="8276633" y="2717057"/>
            <a:ext cx="2942169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8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ссылки на статьи</a:t>
            </a:r>
          </a:p>
        </p:txBody>
      </p:sp>
      <p:sp>
        <p:nvSpPr>
          <p:cNvPr id="201" name="Прямоугольник 5"/>
          <p:cNvSpPr txBox="1"/>
          <p:nvPr/>
        </p:nvSpPr>
        <p:spPr>
          <a:xfrm>
            <a:off x="1673008" y="4274920"/>
            <a:ext cx="1094717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8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видео</a:t>
            </a:r>
          </a:p>
        </p:txBody>
      </p:sp>
      <p:sp>
        <p:nvSpPr>
          <p:cNvPr id="202" name="Прямоугольник 6"/>
          <p:cNvSpPr txBox="1"/>
          <p:nvPr/>
        </p:nvSpPr>
        <p:spPr>
          <a:xfrm>
            <a:off x="4544922" y="4274920"/>
            <a:ext cx="2985816" cy="1023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8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тексты</a:t>
            </a:r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(должны всегда визуально сопровождаться)</a:t>
            </a:r>
          </a:p>
        </p:txBody>
      </p:sp>
      <p:sp>
        <p:nvSpPr>
          <p:cNvPr id="203" name="Прямоугольник 7"/>
          <p:cNvSpPr txBox="1"/>
          <p:nvPr/>
        </p:nvSpPr>
        <p:spPr>
          <a:xfrm>
            <a:off x="8260806" y="4274920"/>
            <a:ext cx="2985816" cy="1290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8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лонгриды </a:t>
            </a:r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(есть возможность использования во «Вконтакте»)</a:t>
            </a:r>
          </a:p>
        </p:txBody>
      </p:sp>
      <p:pic>
        <p:nvPicPr>
          <p:cNvPr id="204" name="Рисунок 9" descr="Рисунок 9"/>
          <p:cNvPicPr>
            <a:picLocks noChangeAspect="1"/>
          </p:cNvPicPr>
          <p:nvPr/>
        </p:nvPicPr>
        <p:blipFill>
          <a:blip r:embed="rId2">
            <a:extLst/>
          </a:blip>
          <a:srcRect r="66027" b="55400"/>
          <a:stretch>
            <a:fillRect/>
          </a:stretch>
        </p:blipFill>
        <p:spPr>
          <a:xfrm>
            <a:off x="1627095" y="1744259"/>
            <a:ext cx="1029020" cy="917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Рисунок 12" descr="Рисунок 12"/>
          <p:cNvPicPr>
            <a:picLocks noChangeAspect="1"/>
          </p:cNvPicPr>
          <p:nvPr/>
        </p:nvPicPr>
        <p:blipFill>
          <a:blip r:embed="rId2">
            <a:extLst/>
          </a:blip>
          <a:srcRect l="34612" r="31414" b="55400"/>
          <a:stretch>
            <a:fillRect/>
          </a:stretch>
        </p:blipFill>
        <p:spPr>
          <a:xfrm>
            <a:off x="5450747" y="1744259"/>
            <a:ext cx="1029020" cy="917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Рисунок 13" descr="Рисунок 13"/>
          <p:cNvPicPr>
            <a:picLocks noChangeAspect="1"/>
          </p:cNvPicPr>
          <p:nvPr/>
        </p:nvPicPr>
        <p:blipFill>
          <a:blip r:embed="rId2">
            <a:extLst/>
          </a:blip>
          <a:srcRect l="65029" r="998" b="55400"/>
          <a:stretch>
            <a:fillRect/>
          </a:stretch>
        </p:blipFill>
        <p:spPr>
          <a:xfrm>
            <a:off x="9233206" y="1744259"/>
            <a:ext cx="1029020" cy="917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Рисунок 14" descr="Рисунок 14"/>
          <p:cNvPicPr>
            <a:picLocks noChangeAspect="1"/>
          </p:cNvPicPr>
          <p:nvPr/>
        </p:nvPicPr>
        <p:blipFill>
          <a:blip r:embed="rId2">
            <a:extLst/>
          </a:blip>
          <a:srcRect t="48714" r="66027" b="6686"/>
          <a:stretch>
            <a:fillRect/>
          </a:stretch>
        </p:blipFill>
        <p:spPr>
          <a:xfrm>
            <a:off x="1627095" y="3307884"/>
            <a:ext cx="1029020" cy="917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Рисунок 15" descr="Рисунок 15"/>
          <p:cNvPicPr>
            <a:picLocks noChangeAspect="1"/>
          </p:cNvPicPr>
          <p:nvPr/>
        </p:nvPicPr>
        <p:blipFill>
          <a:blip r:embed="rId2">
            <a:extLst/>
          </a:blip>
          <a:srcRect l="33811" t="48714" r="32215" b="6686"/>
          <a:stretch>
            <a:fillRect/>
          </a:stretch>
        </p:blipFill>
        <p:spPr>
          <a:xfrm>
            <a:off x="5523319" y="3357343"/>
            <a:ext cx="1029020" cy="917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Рисунок 16" descr="Рисунок 16"/>
          <p:cNvPicPr>
            <a:picLocks noChangeAspect="1"/>
          </p:cNvPicPr>
          <p:nvPr/>
        </p:nvPicPr>
        <p:blipFill>
          <a:blip r:embed="rId2">
            <a:extLst/>
          </a:blip>
          <a:srcRect l="61950" t="48714" r="4076" b="6686"/>
          <a:stretch>
            <a:fillRect/>
          </a:stretch>
        </p:blipFill>
        <p:spPr>
          <a:xfrm>
            <a:off x="9218579" y="3357343"/>
            <a:ext cx="1029020" cy="91757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90036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Номер слайда 1"/>
          <p:cNvSpPr txBox="1">
            <a:spLocks noGrp="1"/>
          </p:cNvSpPr>
          <p:nvPr>
            <p:ph type="sldNum" sz="quarter" idx="2"/>
          </p:nvPr>
        </p:nvSpPr>
        <p:spPr>
          <a:xfrm>
            <a:off x="11829458" y="6385924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12" name="Заголовок 1"/>
          <p:cNvSpPr txBox="1">
            <a:spLocks noGrp="1"/>
          </p:cNvSpPr>
          <p:nvPr>
            <p:ph type="title"/>
          </p:nvPr>
        </p:nvSpPr>
        <p:spPr>
          <a:xfrm>
            <a:off x="1340673" y="423720"/>
            <a:ext cx="9390334" cy="609610"/>
          </a:xfrm>
          <a:prstGeom prst="rect">
            <a:avLst/>
          </a:prstGeom>
        </p:spPr>
        <p:txBody>
          <a:bodyPr/>
          <a:lstStyle/>
          <a:p>
            <a:pPr>
              <a:defRPr sz="28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КРИТЕРИИ ПОСТОВ </a:t>
            </a:r>
            <a:r>
              <a:rPr>
                <a:solidFill>
                  <a:srgbClr val="375075"/>
                </a:solidFill>
              </a:rPr>
              <a:t>!ОЧЕНЬ ВАЖНО!</a:t>
            </a:r>
          </a:p>
        </p:txBody>
      </p:sp>
      <p:sp>
        <p:nvSpPr>
          <p:cNvPr id="213" name="Текст 2"/>
          <p:cNvSpPr txBox="1">
            <a:spLocks noGrp="1"/>
          </p:cNvSpPr>
          <p:nvPr>
            <p:ph type="body" sz="quarter" idx="1"/>
          </p:nvPr>
        </p:nvSpPr>
        <p:spPr>
          <a:xfrm>
            <a:off x="2090940" y="2562445"/>
            <a:ext cx="2478273" cy="1733108"/>
          </a:xfrm>
          <a:prstGeom prst="rect">
            <a:avLst/>
          </a:prstGeom>
        </p:spPr>
        <p:txBody>
          <a:bodyPr/>
          <a:lstStyle/>
          <a:p>
            <a:pPr marL="174625" indent="-174625">
              <a:lnSpc>
                <a:spcPct val="100000"/>
              </a:lnSpc>
              <a:buClr>
                <a:srgbClr val="64BDE1"/>
              </a:buClr>
              <a:defRPr sz="1600"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174625" indent="-174625">
              <a:lnSpc>
                <a:spcPct val="100000"/>
              </a:lnSpc>
              <a:buClr>
                <a:srgbClr val="64BDE1"/>
              </a:buClr>
              <a:defRPr sz="1600"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Отметка</a:t>
            </a:r>
            <a:r>
              <a:rPr dirty="0"/>
              <a:t> </a:t>
            </a:r>
            <a:r>
              <a:rPr dirty="0" err="1"/>
              <a:t>геолокации</a:t>
            </a:r>
            <a:endParaRPr dirty="0"/>
          </a:p>
          <a:p>
            <a:pPr marL="174625" indent="-174625">
              <a:lnSpc>
                <a:spcPct val="100000"/>
              </a:lnSpc>
              <a:buClr>
                <a:srgbClr val="64BDE1"/>
              </a:buClr>
              <a:defRPr sz="1600"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Качественное</a:t>
            </a:r>
            <a:r>
              <a:rPr dirty="0"/>
              <a:t> </a:t>
            </a:r>
            <a:r>
              <a:rPr dirty="0" err="1" smtClean="0"/>
              <a:t>фото</a:t>
            </a:r>
            <a:endParaRPr dirty="0"/>
          </a:p>
          <a:p>
            <a:pPr marL="174625" indent="-174625">
              <a:lnSpc>
                <a:spcPct val="100000"/>
              </a:lnSpc>
              <a:buClr>
                <a:srgbClr val="64BDE1"/>
              </a:buClr>
              <a:defRPr sz="1600"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Грамотный</a:t>
            </a:r>
            <a:r>
              <a:rPr dirty="0"/>
              <a:t> </a:t>
            </a:r>
            <a:r>
              <a:rPr dirty="0" err="1"/>
              <a:t>текст</a:t>
            </a:r>
            <a:endParaRPr dirty="0"/>
          </a:p>
        </p:txBody>
      </p:sp>
      <p:sp>
        <p:nvSpPr>
          <p:cNvPr id="214" name="TextBox 3"/>
          <p:cNvSpPr txBox="1"/>
          <p:nvPr/>
        </p:nvSpPr>
        <p:spPr>
          <a:xfrm>
            <a:off x="6544115" y="2105562"/>
            <a:ext cx="5431978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74625" indent="-174625"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Оригинальные</a:t>
            </a:r>
            <a:r>
              <a:rPr dirty="0"/>
              <a:t> </a:t>
            </a:r>
            <a:r>
              <a:rPr dirty="0" err="1"/>
              <a:t>фото</a:t>
            </a:r>
            <a:r>
              <a:rPr dirty="0"/>
              <a:t> с </a:t>
            </a:r>
            <a:r>
              <a:rPr dirty="0" err="1"/>
              <a:t>места</a:t>
            </a:r>
            <a:r>
              <a:rPr dirty="0"/>
              <a:t> </a:t>
            </a:r>
            <a:r>
              <a:rPr dirty="0" err="1"/>
              <a:t>событий</a:t>
            </a:r>
            <a:r>
              <a:rPr dirty="0"/>
              <a:t> с </a:t>
            </a:r>
            <a:r>
              <a:rPr dirty="0" err="1" smtClean="0"/>
              <a:t>логотипом</a:t>
            </a:r>
            <a:endParaRPr dirty="0"/>
          </a:p>
          <a:p>
            <a:pPr marL="174625" indent="-174625"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Незаваленный</a:t>
            </a:r>
            <a:r>
              <a:rPr dirty="0"/>
              <a:t> </a:t>
            </a:r>
            <a:r>
              <a:rPr dirty="0" err="1"/>
              <a:t>горизонт</a:t>
            </a:r>
            <a:r>
              <a:rPr dirty="0"/>
              <a:t>.</a:t>
            </a:r>
          </a:p>
          <a:p>
            <a:pPr marL="174625" indent="-174625"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Одиночные</a:t>
            </a:r>
            <a:r>
              <a:rPr dirty="0"/>
              <a:t> </a:t>
            </a:r>
            <a:r>
              <a:rPr dirty="0" err="1"/>
              <a:t>фото</a:t>
            </a:r>
            <a:r>
              <a:rPr dirty="0"/>
              <a:t> (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коллаж</a:t>
            </a:r>
            <a:r>
              <a:rPr dirty="0"/>
              <a:t> и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альбом</a:t>
            </a:r>
            <a:r>
              <a:rPr dirty="0"/>
              <a:t>).</a:t>
            </a:r>
          </a:p>
          <a:p>
            <a:pPr marL="174625" indent="-174625"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Отметка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фото</a:t>
            </a:r>
            <a:r>
              <a:rPr dirty="0"/>
              <a:t> (</a:t>
            </a:r>
            <a:r>
              <a:rPr dirty="0" err="1"/>
              <a:t>активная</a:t>
            </a:r>
            <a:r>
              <a:rPr dirty="0"/>
              <a:t> </a:t>
            </a:r>
            <a:r>
              <a:rPr dirty="0" err="1"/>
              <a:t>ссылка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инстаграм-страницу</a:t>
            </a:r>
            <a:r>
              <a:rPr dirty="0"/>
              <a:t>) </a:t>
            </a:r>
            <a:r>
              <a:rPr dirty="0" err="1"/>
              <a:t>известных</a:t>
            </a:r>
            <a:r>
              <a:rPr dirty="0"/>
              <a:t> </a:t>
            </a:r>
            <a:r>
              <a:rPr dirty="0" err="1"/>
              <a:t>личностей</a:t>
            </a:r>
            <a:r>
              <a:rPr dirty="0"/>
              <a:t>.</a:t>
            </a:r>
          </a:p>
        </p:txBody>
      </p:sp>
      <p:sp>
        <p:nvSpPr>
          <p:cNvPr id="215" name="Прямоугольник 6"/>
          <p:cNvSpPr txBox="1"/>
          <p:nvPr/>
        </p:nvSpPr>
        <p:spPr>
          <a:xfrm>
            <a:off x="599585" y="3111645"/>
            <a:ext cx="1302763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Критерии постов:</a:t>
            </a:r>
          </a:p>
        </p:txBody>
      </p:sp>
      <p:sp>
        <p:nvSpPr>
          <p:cNvPr id="216" name="Прямая соединительная линия 7"/>
          <p:cNvSpPr/>
          <p:nvPr/>
        </p:nvSpPr>
        <p:spPr>
          <a:xfrm flipH="1" flipV="1">
            <a:off x="1948066" y="2919109"/>
            <a:ext cx="5444" cy="1219202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7" name="Прямоугольник 9"/>
          <p:cNvSpPr txBox="1"/>
          <p:nvPr/>
        </p:nvSpPr>
        <p:spPr>
          <a:xfrm>
            <a:off x="4910524" y="2444475"/>
            <a:ext cx="1302763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Критерии фото:</a:t>
            </a:r>
          </a:p>
        </p:txBody>
      </p:sp>
      <p:sp>
        <p:nvSpPr>
          <p:cNvPr id="218" name="Прямая соединительная линия 10"/>
          <p:cNvSpPr/>
          <p:nvPr/>
        </p:nvSpPr>
        <p:spPr>
          <a:xfrm flipV="1">
            <a:off x="6431855" y="2204712"/>
            <a:ext cx="1" cy="1120164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9" name="TextBox 12"/>
          <p:cNvSpPr txBox="1"/>
          <p:nvPr/>
        </p:nvSpPr>
        <p:spPr>
          <a:xfrm>
            <a:off x="6544116" y="4005152"/>
            <a:ext cx="5151185" cy="1227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74625" indent="-174625"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Тексты перед выпуском обязательно проверяются.</a:t>
            </a:r>
          </a:p>
          <a:p>
            <a:pPr marL="174625" indent="-174625"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Текст не перегружать сложной информацией.</a:t>
            </a:r>
          </a:p>
          <a:p>
            <a:pPr marL="174625" indent="-174625"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Язык максимально простой.</a:t>
            </a:r>
          </a:p>
          <a:p>
            <a:pPr marL="174625" indent="-174625">
              <a:buClr>
                <a:srgbClr val="64BDE1"/>
              </a:buClr>
              <a:buSzPct val="100000"/>
              <a:buFont typeface="Arial"/>
              <a:buChar char="•"/>
              <a:defRPr sz="16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Использовать минимальное количество смайлов и только в крайнем случае.</a:t>
            </a:r>
          </a:p>
        </p:txBody>
      </p:sp>
      <p:sp>
        <p:nvSpPr>
          <p:cNvPr id="220" name="Прямоугольник 13"/>
          <p:cNvSpPr txBox="1"/>
          <p:nvPr/>
        </p:nvSpPr>
        <p:spPr>
          <a:xfrm>
            <a:off x="4910524" y="4283188"/>
            <a:ext cx="1302763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Критерии текста:</a:t>
            </a:r>
          </a:p>
        </p:txBody>
      </p:sp>
      <p:sp>
        <p:nvSpPr>
          <p:cNvPr id="221" name="Прямая соединительная линия 14"/>
          <p:cNvSpPr/>
          <p:nvPr/>
        </p:nvSpPr>
        <p:spPr>
          <a:xfrm flipV="1">
            <a:off x="6431855" y="4094635"/>
            <a:ext cx="1" cy="1084995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059853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Номер слайда 1"/>
          <p:cNvSpPr txBox="1">
            <a:spLocks noGrp="1"/>
          </p:cNvSpPr>
          <p:nvPr>
            <p:ph type="sldNum" sz="quarter" idx="2"/>
          </p:nvPr>
        </p:nvSpPr>
        <p:spPr>
          <a:xfrm>
            <a:off x="11829458" y="6385924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24" name="Заголовок 1"/>
          <p:cNvSpPr txBox="1">
            <a:spLocks noGrp="1"/>
          </p:cNvSpPr>
          <p:nvPr>
            <p:ph type="title"/>
          </p:nvPr>
        </p:nvSpPr>
        <p:spPr>
          <a:xfrm>
            <a:off x="746990" y="165610"/>
            <a:ext cx="9988929" cy="14605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64BD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844083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sz="3100" kern="1200" dirty="0">
                <a:solidFill>
                  <a:srgbClr val="375075"/>
                </a:solidFill>
                <a:latin typeface="+mn-lt"/>
                <a:ea typeface="+mn-ea"/>
                <a:cs typeface="+mn-cs"/>
              </a:rPr>
              <a:t>СИСТЕМА ХЕШТЕГОВ, КОТОРЫЕ НЕОБХОДИМО ДОБАВЛЯТЬ В </a:t>
            </a:r>
            <a:r>
              <a:rPr sz="3100" kern="1200" dirty="0" smtClean="0">
                <a:solidFill>
                  <a:srgbClr val="375075"/>
                </a:solidFill>
                <a:latin typeface="+mn-lt"/>
                <a:ea typeface="+mn-ea"/>
                <a:cs typeface="+mn-cs"/>
              </a:rPr>
              <a:t>НОВОСТИ</a:t>
            </a:r>
            <a:endParaRPr sz="3100" kern="1200" dirty="0">
              <a:solidFill>
                <a:srgbClr val="37507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" name="Текст 2"/>
          <p:cNvSpPr txBox="1">
            <a:spLocks noGrp="1"/>
          </p:cNvSpPr>
          <p:nvPr>
            <p:ph type="body" sz="quarter" idx="1"/>
          </p:nvPr>
        </p:nvSpPr>
        <p:spPr>
          <a:xfrm>
            <a:off x="2582248" y="2111828"/>
            <a:ext cx="7338439" cy="157953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>
                <a:srgbClr val="64BDE1"/>
              </a:buClr>
              <a:buNone/>
              <a:defRPr sz="1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spcBef>
                <a:spcPts val="0"/>
              </a:spcBef>
              <a:buClr>
                <a:srgbClr val="64BDE1"/>
              </a:buClr>
              <a:defRPr sz="1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#</a:t>
            </a:r>
            <a:r>
              <a:rPr dirty="0" err="1"/>
              <a:t>ТочкаРоста</a:t>
            </a:r>
            <a:r>
              <a:rPr dirty="0"/>
              <a:t>, #</a:t>
            </a:r>
            <a:r>
              <a:rPr dirty="0" err="1"/>
              <a:t>СовременнаяШкола</a:t>
            </a:r>
            <a:endParaRPr dirty="0"/>
          </a:p>
          <a:p>
            <a:pPr marL="0" indent="0">
              <a:spcBef>
                <a:spcPts val="0"/>
              </a:spcBef>
              <a:buClr>
                <a:srgbClr val="64BDE1"/>
              </a:buClr>
              <a:buNone/>
              <a:defRPr sz="1800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26" name="Прямоугольник 3"/>
          <p:cNvSpPr txBox="1"/>
          <p:nvPr/>
        </p:nvSpPr>
        <p:spPr>
          <a:xfrm>
            <a:off x="544483" y="2200657"/>
            <a:ext cx="1247365" cy="617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Теги по </a:t>
            </a:r>
            <a:br/>
            <a:r>
              <a:t>проектам:</a:t>
            </a:r>
          </a:p>
        </p:txBody>
      </p:sp>
      <p:sp>
        <p:nvSpPr>
          <p:cNvPr id="227" name="Прямоугольник 4"/>
          <p:cNvSpPr txBox="1"/>
          <p:nvPr/>
        </p:nvSpPr>
        <p:spPr>
          <a:xfrm>
            <a:off x="544484" y="3615278"/>
            <a:ext cx="2037764" cy="8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Сквозной </a:t>
            </a:r>
            <a:br/>
            <a:r>
              <a:t>тег для всех публикаций:</a:t>
            </a:r>
          </a:p>
        </p:txBody>
      </p:sp>
      <p:sp>
        <p:nvSpPr>
          <p:cNvPr id="228" name="Текст 2"/>
          <p:cNvSpPr txBox="1"/>
          <p:nvPr/>
        </p:nvSpPr>
        <p:spPr>
          <a:xfrm>
            <a:off x="2624809" y="3799942"/>
            <a:ext cx="8111110" cy="59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#</a:t>
            </a:r>
            <a:r>
              <a:rPr dirty="0" err="1"/>
              <a:t>НацпроектОбразование</a:t>
            </a:r>
            <a:r>
              <a:rPr dirty="0"/>
              <a:t> #</a:t>
            </a:r>
            <a:r>
              <a:rPr dirty="0" err="1"/>
              <a:t>ОбразованиеВПриоритете</a:t>
            </a:r>
            <a:r>
              <a:rPr dirty="0"/>
              <a:t> #</a:t>
            </a:r>
            <a:r>
              <a:rPr dirty="0" err="1" smtClean="0"/>
              <a:t>Минпросвет</a:t>
            </a:r>
            <a:r>
              <a:rPr lang="ru-RU" dirty="0" smtClean="0"/>
              <a:t> </a:t>
            </a:r>
            <a:r>
              <a:rPr lang="en-US" dirty="0" smtClean="0"/>
              <a:t>#</a:t>
            </a:r>
            <a:r>
              <a:rPr lang="ru-RU" dirty="0" err="1" smtClean="0"/>
              <a:t>НациональныеПроекты</a:t>
            </a:r>
            <a:r>
              <a:rPr dirty="0" smtClean="0"/>
              <a:t> </a:t>
            </a:r>
            <a:r>
              <a:rPr dirty="0"/>
              <a:t>#</a:t>
            </a:r>
            <a:r>
              <a:rPr dirty="0" err="1"/>
              <a:t>Наименование</a:t>
            </a:r>
            <a:r>
              <a:rPr dirty="0"/>
              <a:t> </a:t>
            </a:r>
            <a:r>
              <a:rPr dirty="0" err="1"/>
              <a:t>Региона</a:t>
            </a:r>
            <a:endParaRPr dirty="0"/>
          </a:p>
        </p:txBody>
      </p:sp>
      <p:sp>
        <p:nvSpPr>
          <p:cNvPr id="229" name="Прямая соединительная линия 6"/>
          <p:cNvSpPr/>
          <p:nvPr/>
        </p:nvSpPr>
        <p:spPr>
          <a:xfrm flipH="1" flipV="1">
            <a:off x="2296238" y="1947440"/>
            <a:ext cx="5444" cy="1219202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0" name="Прямая соединительная линия 7"/>
          <p:cNvSpPr/>
          <p:nvPr/>
        </p:nvSpPr>
        <p:spPr>
          <a:xfrm flipV="1">
            <a:off x="2296238" y="3691361"/>
            <a:ext cx="2" cy="754914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1" name="Текст 2"/>
          <p:cNvSpPr txBox="1"/>
          <p:nvPr/>
        </p:nvSpPr>
        <p:spPr>
          <a:xfrm>
            <a:off x="2624809" y="4949845"/>
            <a:ext cx="7690200" cy="59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#</a:t>
            </a:r>
            <a:r>
              <a:rPr dirty="0" err="1"/>
              <a:t>ТочкаРоста</a:t>
            </a:r>
            <a:r>
              <a:rPr dirty="0"/>
              <a:t> #</a:t>
            </a:r>
            <a:r>
              <a:rPr dirty="0" err="1"/>
              <a:t>НацпроектОбразование</a:t>
            </a:r>
            <a:r>
              <a:rPr dirty="0"/>
              <a:t> #</a:t>
            </a:r>
            <a:r>
              <a:rPr dirty="0" err="1"/>
              <a:t>ОбразованиеВПриоритете</a:t>
            </a:r>
            <a:r>
              <a:rPr dirty="0"/>
              <a:t> #</a:t>
            </a:r>
            <a:r>
              <a:rPr dirty="0" err="1"/>
              <a:t>Минпросвет</a:t>
            </a:r>
            <a:r>
              <a:rPr dirty="0"/>
              <a:t> </a:t>
            </a:r>
            <a:r>
              <a:rPr lang="ru-RU" dirty="0"/>
              <a:t>#</a:t>
            </a:r>
            <a:r>
              <a:rPr lang="ru-RU" dirty="0" err="1"/>
              <a:t>НациональныеПроекты</a:t>
            </a:r>
            <a:r>
              <a:rPr lang="ru-RU" dirty="0"/>
              <a:t> </a:t>
            </a:r>
            <a:r>
              <a:rPr dirty="0" smtClean="0"/>
              <a:t>#</a:t>
            </a:r>
            <a:r>
              <a:rPr dirty="0" err="1"/>
              <a:t>МосковскаяОбласть</a:t>
            </a:r>
            <a:endParaRPr dirty="0"/>
          </a:p>
        </p:txBody>
      </p:sp>
      <p:sp>
        <p:nvSpPr>
          <p:cNvPr id="232" name="Прямоугольник 10"/>
          <p:cNvSpPr txBox="1"/>
          <p:nvPr/>
        </p:nvSpPr>
        <p:spPr>
          <a:xfrm>
            <a:off x="600717" y="5141998"/>
            <a:ext cx="106062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37507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Пример:</a:t>
            </a:r>
          </a:p>
        </p:txBody>
      </p:sp>
      <p:sp>
        <p:nvSpPr>
          <p:cNvPr id="233" name="Прямая соединительная линия 11"/>
          <p:cNvSpPr/>
          <p:nvPr/>
        </p:nvSpPr>
        <p:spPr>
          <a:xfrm flipV="1">
            <a:off x="2296238" y="4949845"/>
            <a:ext cx="2" cy="754914"/>
          </a:xfrm>
          <a:prstGeom prst="line">
            <a:avLst/>
          </a:prstGeom>
          <a:ln w="57150">
            <a:solidFill>
              <a:srgbClr val="64BDE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1863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1416" y="185020"/>
            <a:ext cx="8053614" cy="917575"/>
          </a:xfrm>
        </p:spPr>
        <p:txBody>
          <a:bodyPr>
            <a:normAutofit/>
          </a:bodyPr>
          <a:lstStyle/>
          <a:p>
            <a:r>
              <a:rPr lang="ru-RU" sz="2800" kern="1200" dirty="0">
                <a:solidFill>
                  <a:srgbClr val="375075"/>
                </a:solidFill>
                <a:latin typeface="+mn-lt"/>
                <a:ea typeface="+mn-ea"/>
                <a:cs typeface="+mn-cs"/>
              </a:rPr>
              <a:t>Федеральные социальные сети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5793" y="5681845"/>
            <a:ext cx="3370006" cy="327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vk.com/public196554063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18" y="2704828"/>
            <a:ext cx="4079556" cy="24198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1" b="9917"/>
          <a:stretch/>
        </p:blipFill>
        <p:spPr>
          <a:xfrm>
            <a:off x="5493794" y="2330226"/>
            <a:ext cx="1920275" cy="31690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026" y="2330226"/>
            <a:ext cx="1875886" cy="33516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04152" y="5700469"/>
            <a:ext cx="320376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en-US" dirty="0">
                <a:hlinkClick r:id="rId6"/>
              </a:rPr>
              <a:t>https://t.me/tochkarosta_official</a:t>
            </a:r>
            <a:endParaRPr lang="ru-RU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2986" y="5700469"/>
            <a:ext cx="2565226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dirty="0">
                <a:hlinkClick r:id="rId2"/>
              </a:rPr>
              <a:t>@</a:t>
            </a:r>
            <a:r>
              <a:rPr lang="en-US" dirty="0" err="1">
                <a:hlinkClick r:id="rId2"/>
              </a:rPr>
              <a:t>tochka_rosta_official</a:t>
            </a:r>
            <a:r>
              <a:rPr lang="ru-RU" dirty="0"/>
              <a:t> </a:t>
            </a:r>
          </a:p>
          <a:p>
            <a:endParaRPr lang="ru-RU" b="1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16" y="1070163"/>
            <a:ext cx="1159468" cy="115946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475" y="1117507"/>
            <a:ext cx="1112124" cy="1112124"/>
          </a:xfrm>
          <a:prstGeom prst="rect">
            <a:avLst/>
          </a:prstGeom>
        </p:spPr>
      </p:pic>
      <p:pic>
        <p:nvPicPr>
          <p:cNvPr id="1026" name="Picture 2" descr="Значок телеграмма - телеграмм, мессенджер, telegram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822" y="1039817"/>
            <a:ext cx="1189814" cy="118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5727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374</Words>
  <Application>Microsoft Office PowerPoint</Application>
  <PresentationFormat>Широкоэкранный</PresentationFormat>
  <Paragraphs>78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Helvetica</vt:lpstr>
      <vt:lpstr>Тема Office</vt:lpstr>
      <vt:lpstr>Об информационном сопровождении создания и функционирования региональной сети Центров «Точка роста»</vt:lpstr>
      <vt:lpstr>ОСНОВНЫЕ ЦЕЛИ ИНФОРМАЦИОННОГО СОПРОВОЖДЕНИЯ («Точка роста»):</vt:lpstr>
      <vt:lpstr>ТЕМЫ, КОТОРЫЕ НЕОБХОДИМО ОСВЕЩАТЬ</vt:lpstr>
      <vt:lpstr>РЕКОМЕНДУЕМЫЕ СОЦИАЛЬНЫЕ СЕТИ</vt:lpstr>
      <vt:lpstr>ФОРМАТЫ РАЗМЕЩЕНИЯ КОНТЕНТА:</vt:lpstr>
      <vt:lpstr>КРИТЕРИИ ПОСТОВ !ОЧЕНЬ ВАЖНО!</vt:lpstr>
      <vt:lpstr>СИСТЕМА ХЕШТЕГОВ, КОТОРЫЕ НЕОБХОДИМО ДОБАВЛЯТЬ В НОВОСТИ</vt:lpstr>
      <vt:lpstr>Федеральные социальные сети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1</cp:lastModifiedBy>
  <cp:revision>156</cp:revision>
  <dcterms:modified xsi:type="dcterms:W3CDTF">2020-08-14T06:08:04Z</dcterms:modified>
</cp:coreProperties>
</file>